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363" r:id="rId2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43" userDrawn="1">
          <p15:clr>
            <a:srgbClr val="A4A3A4"/>
          </p15:clr>
        </p15:guide>
        <p15:guide id="2" pos="44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B9"/>
    <a:srgbClr val="FF6600"/>
    <a:srgbClr val="DCA800"/>
    <a:srgbClr val="EA8704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360" y="176"/>
      </p:cViewPr>
      <p:guideLst>
        <p:guide orient="horz" pos="3543"/>
        <p:guide pos="44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BF406-E73D-4C9C-A7C6-43222E43FAEE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41FBE-4B3C-452C-AA30-EDA020DB2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50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56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24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181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69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30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0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45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99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6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286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66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30DF0C-3930-4EA3-9DCA-ED62DC2AC943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6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A2D4F20-170F-6C9C-C86F-202EC7DF3507}"/>
              </a:ext>
            </a:extLst>
          </p:cNvPr>
          <p:cNvGrpSpPr/>
          <p:nvPr/>
        </p:nvGrpSpPr>
        <p:grpSpPr>
          <a:xfrm>
            <a:off x="369031" y="173098"/>
            <a:ext cx="9395355" cy="6612506"/>
            <a:chOff x="369031" y="173098"/>
            <a:chExt cx="9395355" cy="6612506"/>
          </a:xfrm>
        </p:grpSpPr>
        <p:pic>
          <p:nvPicPr>
            <p:cNvPr id="2" name="図 1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B774E637-A011-E7C0-912D-F8A54A1AA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2463"/>
            <a:stretch>
              <a:fillRect/>
            </a:stretch>
          </p:blipFill>
          <p:spPr>
            <a:xfrm>
              <a:off x="995413" y="634763"/>
              <a:ext cx="7772400" cy="3169206"/>
            </a:xfrm>
            <a:prstGeom prst="rect">
              <a:avLst/>
            </a:prstGeom>
          </p:spPr>
        </p:pic>
        <p:pic>
          <p:nvPicPr>
            <p:cNvPr id="3" name="図 2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7AD2F142-DEB0-58C4-E829-E6156083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2463"/>
            <a:stretch>
              <a:fillRect/>
            </a:stretch>
          </p:blipFill>
          <p:spPr>
            <a:xfrm>
              <a:off x="995413" y="3616398"/>
              <a:ext cx="7772400" cy="3169206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F3BB2DBA-1E8B-5F36-8A76-82DD7C487124}"/>
                </a:ext>
              </a:extLst>
            </p:cNvPr>
            <p:cNvSpPr txBox="1"/>
            <p:nvPr/>
          </p:nvSpPr>
          <p:spPr>
            <a:xfrm>
              <a:off x="2164080" y="173098"/>
              <a:ext cx="49552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707B9"/>
                  </a:solidFill>
                </a:rPr>
                <a:t>100m</a:t>
              </a:r>
              <a:r>
                <a:rPr kumimoji="1" lang="ja-JP" altLang="en-US" sz="2400" b="1" dirty="0">
                  <a:solidFill>
                    <a:srgbClr val="0707B9"/>
                  </a:solidFill>
                </a:rPr>
                <a:t>以浅の淡水存在量</a:t>
              </a:r>
              <a:r>
                <a:rPr kumimoji="1" lang="ja-JP" altLang="en-US" sz="2400" b="1" dirty="0"/>
                <a:t>の経月変化</a:t>
              </a:r>
            </a:p>
          </p:txBody>
        </p: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6763A6E3-0B73-A9E2-9938-AED43C1C1990}"/>
                </a:ext>
              </a:extLst>
            </p:cNvPr>
            <p:cNvSpPr/>
            <p:nvPr/>
          </p:nvSpPr>
          <p:spPr>
            <a:xfrm rot="18239719">
              <a:off x="6777586" y="4349196"/>
              <a:ext cx="683394" cy="30800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81844D8E-BAE5-0778-383A-EAB30582F21C}"/>
                </a:ext>
              </a:extLst>
            </p:cNvPr>
            <p:cNvSpPr/>
            <p:nvPr/>
          </p:nvSpPr>
          <p:spPr>
            <a:xfrm rot="18239719">
              <a:off x="8039896" y="4378784"/>
              <a:ext cx="683394" cy="30800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346E59E-992E-CD48-6A8C-009133EE7BC1}"/>
                </a:ext>
              </a:extLst>
            </p:cNvPr>
            <p:cNvSpPr txBox="1"/>
            <p:nvPr/>
          </p:nvSpPr>
          <p:spPr>
            <a:xfrm>
              <a:off x="7040563" y="5439847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00B050"/>
                  </a:solidFill>
                  <a:latin typeface="+mn-ea"/>
                </a:rPr>
                <a:t>NJP(</a:t>
              </a:r>
              <a:r>
                <a:rPr kumimoji="1" lang="ja-JP" altLang="en-US" b="1" dirty="0">
                  <a:solidFill>
                    <a:srgbClr val="00B050"/>
                  </a:solidFill>
                  <a:latin typeface="+mn-ea"/>
                </a:rPr>
                <a:t>北部日本</a:t>
              </a:r>
              <a:r>
                <a:rPr kumimoji="1" lang="en-US" altLang="ja-JP" b="1" dirty="0">
                  <a:solidFill>
                    <a:srgbClr val="00B050"/>
                  </a:solidFill>
                  <a:latin typeface="+mn-ea"/>
                </a:rPr>
                <a:t>)</a:t>
              </a:r>
              <a:r>
                <a:rPr kumimoji="1" lang="ja-JP" altLang="en-US" b="1" dirty="0">
                  <a:solidFill>
                    <a:srgbClr val="00B050"/>
                  </a:solidFill>
                  <a:latin typeface="+mn-ea"/>
                </a:rPr>
                <a:t>の低塩化</a:t>
              </a:r>
              <a:endParaRPr kumimoji="1" lang="en-US" altLang="ja-JP" b="1" dirty="0">
                <a:solidFill>
                  <a:srgbClr val="00B050"/>
                </a:solidFill>
                <a:latin typeface="+mn-ea"/>
              </a:endParaRPr>
            </a:p>
            <a:p>
              <a:r>
                <a:rPr kumimoji="1" lang="ja-JP" altLang="en-US" b="1" dirty="0">
                  <a:solidFill>
                    <a:srgbClr val="00B050"/>
                  </a:solidFill>
                  <a:latin typeface="+mn-ea"/>
                </a:rPr>
                <a:t>　　　　　　　河川水？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35425E51-6A5A-809B-6AC2-97530B557B5C}"/>
                </a:ext>
              </a:extLst>
            </p:cNvPr>
            <p:cNvSpPr txBox="1"/>
            <p:nvPr/>
          </p:nvSpPr>
          <p:spPr>
            <a:xfrm>
              <a:off x="369031" y="5393680"/>
              <a:ext cx="2728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0707B9"/>
                  </a:solidFill>
                  <a:latin typeface="+mn-ea"/>
                </a:rPr>
                <a:t>ECS</a:t>
              </a:r>
              <a:r>
                <a:rPr kumimoji="1" lang="ja-JP" altLang="en-US" b="1" dirty="0">
                  <a:solidFill>
                    <a:srgbClr val="0707B9"/>
                  </a:solidFill>
                  <a:latin typeface="+mn-ea"/>
                </a:rPr>
                <a:t>の流入による低塩化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00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3025</TotalTime>
  <Words>26</Words>
  <Application>Microsoft Macintosh PowerPoint</Application>
  <PresentationFormat>A4 210 x 297 mm</PresentationFormat>
  <Paragraphs>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小林 直人</dc:creator>
  <cp:lastModifiedBy>Yuta The Idiota</cp:lastModifiedBy>
  <cp:revision>73</cp:revision>
  <cp:lastPrinted>2024-12-18T01:51:44Z</cp:lastPrinted>
  <dcterms:created xsi:type="dcterms:W3CDTF">2024-09-08T06:29:37Z</dcterms:created>
  <dcterms:modified xsi:type="dcterms:W3CDTF">2025-07-03T08:57:28Z</dcterms:modified>
</cp:coreProperties>
</file>